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PT Sans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-bold.fntdata"/><Relationship Id="rId16" Type="http://schemas.openxmlformats.org/officeDocument/2006/relationships/font" Target="fonts/PT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TSans-boldItalic.fntdata"/><Relationship Id="rId6" Type="http://schemas.openxmlformats.org/officeDocument/2006/relationships/slide" Target="slides/slide1.xml"/><Relationship Id="rId18" Type="http://schemas.openxmlformats.org/officeDocument/2006/relationships/font" Target="fonts/PT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0" name="Google Shape;30;p4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7" Type="http://schemas.openxmlformats.org/officeDocument/2006/relationships/hyperlink" Target="http://www.aircharitynetwork.or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10" Type="http://schemas.openxmlformats.org/officeDocument/2006/relationships/image" Target="../media/image9.png"/><Relationship Id="rId9" Type="http://schemas.openxmlformats.org/officeDocument/2006/relationships/image" Target="../media/image15.jp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www.angelflightwest.org/" TargetMode="External"/><Relationship Id="rId7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12634" l="12043" r="3276" t="827"/>
          <a:stretch/>
        </p:blipFill>
        <p:spPr>
          <a:xfrm>
            <a:off x="0" y="0"/>
            <a:ext cx="91459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type="ctrTitle"/>
          </p:nvPr>
        </p:nvSpPr>
        <p:spPr>
          <a:xfrm>
            <a:off x="1499017" y="4315287"/>
            <a:ext cx="7407704" cy="12248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Giving Hope Wings:</a:t>
            </a:r>
            <a:b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Flights for People in Need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906" y="2453666"/>
            <a:ext cx="3311922" cy="1861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 b="0" l="7323" r="0" t="0"/>
          <a:stretch/>
        </p:blipFill>
        <p:spPr>
          <a:xfrm>
            <a:off x="0" y="125531"/>
            <a:ext cx="9144000" cy="663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4">
            <a:alphaModFix/>
          </a:blip>
          <a:srcRect b="76129" l="16539" r="2601" t="331"/>
          <a:stretch/>
        </p:blipFill>
        <p:spPr>
          <a:xfrm>
            <a:off x="-1" y="6279267"/>
            <a:ext cx="9144001" cy="5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5344" y="6128661"/>
            <a:ext cx="1488656" cy="63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9144000" cy="3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1" y="532435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67FC3"/>
                </a:solidFill>
                <a:latin typeface="Open Sans"/>
                <a:ea typeface="Open Sans"/>
                <a:cs typeface="Open Sans"/>
                <a:sym typeface="Open Sans"/>
              </a:rPr>
              <a:t>Contacts</a:t>
            </a: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668835" y="1642400"/>
            <a:ext cx="7730837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 about Angel Flight West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visit our website:</a:t>
            </a:r>
            <a:endParaRPr sz="3200">
              <a:solidFill>
                <a:srgbClr val="167FC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167FC3"/>
                </a:solidFill>
                <a:latin typeface="Calibri"/>
                <a:ea typeface="Calibri"/>
                <a:cs typeface="Calibri"/>
                <a:sym typeface="Calibri"/>
              </a:rPr>
              <a:t>  www.AngelFlightWest.org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(310) 390-2958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67FC3"/>
                </a:solidFill>
                <a:latin typeface="Calibri"/>
                <a:ea typeface="Calibri"/>
                <a:cs typeface="Calibri"/>
                <a:sym typeface="Calibri"/>
              </a:rPr>
              <a:t>info@angelflightwest.org</a:t>
            </a:r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1061211" y="4560998"/>
            <a:ext cx="694608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67FC3"/>
                </a:solidFill>
                <a:latin typeface="Calibri"/>
                <a:ea typeface="Calibri"/>
                <a:cs typeface="Calibri"/>
                <a:sym typeface="Calibri"/>
              </a:rPr>
              <a:t>Ivan Martinez, Director of Outreach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(310) 390-2958 ext.115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67FC3"/>
                </a:solidFill>
                <a:latin typeface="Calibri"/>
                <a:ea typeface="Calibri"/>
                <a:cs typeface="Calibri"/>
                <a:sym typeface="Calibri"/>
              </a:rPr>
              <a:t>IvanM@angelflightwest.org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76129" l="16539" r="2601" t="331"/>
          <a:stretch/>
        </p:blipFill>
        <p:spPr>
          <a:xfrm>
            <a:off x="-1" y="6279267"/>
            <a:ext cx="9144001" cy="5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5344" y="6128661"/>
            <a:ext cx="1488656" cy="63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3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0" y="318304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167FC3"/>
                </a:solidFill>
                <a:latin typeface="Open Sans"/>
                <a:ea typeface="Open Sans"/>
                <a:cs typeface="Open Sans"/>
                <a:sym typeface="Open Sans"/>
              </a:rPr>
              <a:t>About Us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808891" y="1376823"/>
            <a:ext cx="752621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OUR MISSION: </a:t>
            </a:r>
            <a:r>
              <a:rPr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To deliver health and hope using donated flights to serve people with healthcare or other compelling human needs.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 the air, </a:t>
            </a:r>
            <a:r>
              <a:rPr b="1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ANGEL FLIGHT WEST </a:t>
            </a:r>
            <a:r>
              <a:rPr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links volunteer pilots and  commercial airline partners with people whose non-emergency health needs require air transportation to access care. On the ground, volunteer drivers ferry passengers to and from their departure and destination airports.</a:t>
            </a:r>
            <a:r>
              <a:rPr b="0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490904" y="4730620"/>
            <a:ext cx="1920240" cy="1188720"/>
          </a:xfrm>
          <a:prstGeom prst="rect">
            <a:avLst/>
          </a:prstGeom>
          <a:solidFill>
            <a:srgbClr val="167F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36+ YRS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DEDICATED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SERVICE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2515283" y="4730620"/>
            <a:ext cx="1920240" cy="1188720"/>
          </a:xfrm>
          <a:prstGeom prst="rect">
            <a:avLst/>
          </a:prstGeom>
          <a:solidFill>
            <a:srgbClr val="167F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$39.9m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DONATED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FLIGHTS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6545209" y="4730620"/>
            <a:ext cx="1920240" cy="1188720"/>
          </a:xfrm>
          <a:prstGeom prst="rect">
            <a:avLst/>
          </a:prstGeom>
          <a:solidFill>
            <a:srgbClr val="ED174B"/>
          </a:solidFill>
          <a:ln>
            <a:noFill/>
          </a:ln>
        </p:spPr>
        <p:txBody>
          <a:bodyPr anchorCtr="0" anchor="ctr" bIns="45700" lIns="0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$0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PATIENT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COST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4530246" y="4734834"/>
            <a:ext cx="1920240" cy="1188720"/>
          </a:xfrm>
          <a:prstGeom prst="rect">
            <a:avLst/>
          </a:prstGeom>
          <a:solidFill>
            <a:srgbClr val="167F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1,500+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VOLUNTEER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PILOTS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76129" l="16539" r="2601" t="331"/>
          <a:stretch/>
        </p:blipFill>
        <p:spPr>
          <a:xfrm>
            <a:off x="-1" y="6279267"/>
            <a:ext cx="9144001" cy="5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5344" y="6128661"/>
            <a:ext cx="1488656" cy="63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3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0" y="356113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167FC3"/>
                </a:solidFill>
                <a:latin typeface="Open Sans"/>
                <a:ea typeface="Open Sans"/>
                <a:cs typeface="Open Sans"/>
                <a:sym typeface="Open Sans"/>
              </a:rPr>
              <a:t>Who Do We Serve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213756" y="1345469"/>
            <a:ext cx="5082639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Patients traveling for non-emergency care at major research hospitals, children’s hospitals, specialized treatment centers and more.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Kids attending special needs camps, such as those for burn survivors or cancer patients.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Domestic violence survivors in need of relocation.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Veterans and active duty military personnel.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Disaster relief efforts.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Blood for non-profit blood banks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People with other compelling human needs.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10151" y="1388028"/>
            <a:ext cx="3185613" cy="4758755"/>
          </a:xfrm>
          <a:prstGeom prst="ellipse">
            <a:avLst/>
          </a:prstGeom>
          <a:noFill/>
          <a:ln cap="rnd" cmpd="sng" w="635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76129" l="16539" r="2601" t="331"/>
          <a:stretch/>
        </p:blipFill>
        <p:spPr>
          <a:xfrm>
            <a:off x="-1" y="6279267"/>
            <a:ext cx="9144001" cy="5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5344" y="6128661"/>
            <a:ext cx="1488656" cy="63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3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0" y="419956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167FC3"/>
                </a:solidFill>
                <a:latin typeface="Open Sans"/>
                <a:ea typeface="Open Sans"/>
                <a:cs typeface="Open Sans"/>
                <a:sym typeface="Open Sans"/>
              </a:rPr>
              <a:t>Who Qualifies For Our Help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1246231" y="1390261"/>
            <a:ext cx="6651535" cy="4749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PASSENGERS MUST . . 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 medically stable and ambulatory. 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Have a scheduled appointment with a minimum of one-week notice. 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Have a financial need or other compelling consideration (i.e. immune compromised, geography, etc.).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Traveling a distance less than 1,000 nautical miles.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 capable of sitting upright wearing safety belt for duration of flight.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If flying privately, be able to fly in a small unpressurized aircraft.</a:t>
            </a:r>
            <a:endParaRPr sz="18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76129" l="16539" r="2601" t="331"/>
          <a:stretch/>
        </p:blipFill>
        <p:spPr>
          <a:xfrm>
            <a:off x="-1" y="6279267"/>
            <a:ext cx="9144001" cy="5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5344" y="6128661"/>
            <a:ext cx="1488656" cy="63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3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0" y="318304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167FC3"/>
                </a:solidFill>
                <a:latin typeface="Open Sans"/>
                <a:ea typeface="Open Sans"/>
                <a:cs typeface="Open Sans"/>
                <a:sym typeface="Open Sans"/>
              </a:rPr>
              <a:t>Where We Fly</a:t>
            </a:r>
            <a:endParaRPr/>
          </a:p>
        </p:txBody>
      </p:sp>
      <p:pic>
        <p:nvPicPr>
          <p:cNvPr descr="http://blog.angelflightwest.org/wp-content/uploads/2014/07/ACN-Map-V3.0-Master-2013-04-03.jpg" id="132" name="Google Shape;13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9510" y="1430771"/>
            <a:ext cx="7388971" cy="415629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1971412" y="5551245"/>
            <a:ext cx="52011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www.aircharitynetwork.org</a:t>
            </a:r>
            <a:r>
              <a:rPr b="0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6828639" y="3658717"/>
            <a:ext cx="24411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Toll Free – Request routed by area code of the caller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(877) 621-7177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76129" l="16539" r="2601" t="331"/>
          <a:stretch/>
        </p:blipFill>
        <p:spPr>
          <a:xfrm>
            <a:off x="-1" y="6279267"/>
            <a:ext cx="9144001" cy="5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5344" y="6128661"/>
            <a:ext cx="1488656" cy="63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3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79617" y="599774"/>
            <a:ext cx="9144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67FC3"/>
                </a:solidFill>
                <a:latin typeface="Open Sans"/>
                <a:ea typeface="Open Sans"/>
                <a:cs typeface="Open Sans"/>
                <a:sym typeface="Open Sans"/>
              </a:rPr>
              <a:t>Types of Flights</a:t>
            </a:r>
            <a:endParaRPr sz="4800"/>
          </a:p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Volunteer Pilots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Primarily small, single-engine aircraft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Typically 4-6 seats on average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Piloted by AFW volunteers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Limited to 1,000 mile flights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If passenger is traveling more 300 miles, flight split into 2- or 3-leg relays, with a different pilot flying each segment</a:t>
            </a:r>
            <a:endParaRPr/>
          </a:p>
        </p:txBody>
      </p:sp>
      <p:sp>
        <p:nvSpPr>
          <p:cNvPr id="145" name="Google Shape;145;p18"/>
          <p:cNvSpPr txBox="1"/>
          <p:nvPr>
            <p:ph idx="3" type="body"/>
          </p:nvPr>
        </p:nvSpPr>
        <p:spPr>
          <a:xfrm>
            <a:off x="4645820" y="1238729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Pre-Flight Planner</a:t>
            </a:r>
            <a:endParaRPr/>
          </a:p>
        </p:txBody>
      </p:sp>
      <p:pic>
        <p:nvPicPr>
          <p:cNvPr id="146" name="Google Shape;146;p18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6613" y="2365375"/>
            <a:ext cx="3887787" cy="2916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76129" l="16539" r="2601" t="331"/>
          <a:stretch/>
        </p:blipFill>
        <p:spPr>
          <a:xfrm>
            <a:off x="-1" y="6279267"/>
            <a:ext cx="9144001" cy="5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5344" y="6128661"/>
            <a:ext cx="1488656" cy="63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3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79617" y="452012"/>
            <a:ext cx="9144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67FC3"/>
                </a:solidFill>
                <a:latin typeface="Open Sans"/>
                <a:ea typeface="Open Sans"/>
                <a:cs typeface="Open Sans"/>
                <a:sym typeface="Open Sans"/>
              </a:rPr>
              <a:t>Types of Flights</a:t>
            </a:r>
            <a:endParaRPr sz="4800"/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4127253" y="1355194"/>
            <a:ext cx="55635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u="sng">
                <a:latin typeface="Open Sans"/>
                <a:ea typeface="Open Sans"/>
                <a:cs typeface="Open Sans"/>
                <a:sym typeface="Open Sans"/>
              </a:rPr>
              <a:t>Commercial Partners/Alaska Airlines</a:t>
            </a:r>
            <a:endParaRPr u="sng"/>
          </a:p>
        </p:txBody>
      </p:sp>
      <p:pic>
        <p:nvPicPr>
          <p:cNvPr id="156" name="Google Shape;156;p19"/>
          <p:cNvPicPr preferRelativeResize="0"/>
          <p:nvPr>
            <p:ph idx="2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2095" y="1230776"/>
            <a:ext cx="3490800" cy="1859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p19"/>
          <p:cNvSpPr txBox="1"/>
          <p:nvPr>
            <p:ph idx="4" type="body"/>
          </p:nvPr>
        </p:nvSpPr>
        <p:spPr>
          <a:xfrm>
            <a:off x="4978050" y="2671800"/>
            <a:ext cx="3988200" cy="4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1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Donated commercial tickets</a:t>
            </a:r>
            <a:endParaRPr sz="2000">
              <a:latin typeface="PT Sans"/>
              <a:ea typeface="PT Sans"/>
              <a:cs typeface="PT Sans"/>
              <a:sym typeface="PT Sans"/>
            </a:endParaRPr>
          </a:p>
          <a:p>
            <a:pPr indent="-184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Typically for passengers in Alaska and Hawai’i</a:t>
            </a:r>
            <a:endParaRPr sz="2000">
              <a:latin typeface="PT Sans"/>
              <a:ea typeface="PT Sans"/>
              <a:cs typeface="PT Sans"/>
              <a:sym typeface="PT Sans"/>
            </a:endParaRPr>
          </a:p>
          <a:p>
            <a:pPr indent="-184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Occasionally used as backup plan if a passenger’s return flight cancels due to weather</a:t>
            </a:r>
            <a:endParaRPr sz="2000">
              <a:latin typeface="PT Sans"/>
              <a:ea typeface="PT Sans"/>
              <a:cs typeface="PT Sans"/>
              <a:sym typeface="PT Sans"/>
            </a:endParaRPr>
          </a:p>
          <a:p>
            <a:pPr indent="-1841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lang="en-US" sz="2000">
                <a:latin typeface="PT Sans"/>
                <a:ea typeface="PT Sans"/>
                <a:cs typeface="PT Sans"/>
                <a:sym typeface="PT Sans"/>
              </a:rPr>
              <a:t>Compassion flights at AFW discretion using donated miles</a:t>
            </a:r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9156" y="2958053"/>
            <a:ext cx="3173507" cy="57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2981" y="3612037"/>
            <a:ext cx="3391869" cy="98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15756" y="4853750"/>
            <a:ext cx="2828418" cy="1274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ntour airlines logo" id="161" name="Google Shape;161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617" y="4513431"/>
            <a:ext cx="2828419" cy="790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76129" l="16539" r="2601" t="331"/>
          <a:stretch/>
        </p:blipFill>
        <p:spPr>
          <a:xfrm>
            <a:off x="-1" y="6279267"/>
            <a:ext cx="9144001" cy="5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5344" y="6128661"/>
            <a:ext cx="1488656" cy="63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318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1" y="381810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67FC3"/>
                </a:solidFill>
                <a:latin typeface="Open Sans"/>
                <a:ea typeface="Open Sans"/>
                <a:cs typeface="Open Sans"/>
                <a:sym typeface="Open Sans"/>
              </a:rPr>
              <a:t>Requesting a Flight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-416550" y="1650000"/>
            <a:ext cx="5653200" cy="3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Request</a:t>
            </a: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at </a:t>
            </a:r>
            <a:r>
              <a:rPr i="0" lang="en-US" sz="20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hlinkClick r:id="rId6"/>
              </a:rPr>
              <a:t>www.angelflightwest.org</a:t>
            </a:r>
            <a:r>
              <a:rPr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or by calling (310) 390-2958. </a:t>
            </a:r>
            <a:endParaRPr sz="2000">
              <a:latin typeface="PT Sans"/>
              <a:ea typeface="PT Sans"/>
              <a:cs typeface="PT Sans"/>
              <a:sym typeface="PT Sans"/>
            </a:endParaRPr>
          </a:p>
          <a:p>
            <a:pPr indent="-1714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984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Initial request can come directly from passenger or medical/social work professional.</a:t>
            </a:r>
            <a:endParaRPr sz="2000">
              <a:latin typeface="PT Sans"/>
              <a:ea typeface="PT Sans"/>
              <a:cs typeface="PT Sans"/>
              <a:sym typeface="PT Sans"/>
            </a:endParaRPr>
          </a:p>
          <a:p>
            <a:pPr indent="-1714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984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ans"/>
              <a:buChar char="•"/>
            </a:pPr>
            <a:r>
              <a:rPr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Repeat</a:t>
            </a: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passengers can request additional flights directly after initial flight. </a:t>
            </a:r>
            <a:endParaRPr sz="2000">
              <a:latin typeface="PT Sans"/>
              <a:ea typeface="PT Sans"/>
              <a:cs typeface="PT Sans"/>
              <a:sym typeface="PT Sans"/>
            </a:endParaRPr>
          </a:p>
          <a:p>
            <a:pPr indent="-1714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8475" y="1515832"/>
            <a:ext cx="3162601" cy="446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 b="26118" l="-5384" r="-9367" t="7396"/>
          <a:stretch/>
        </p:blipFill>
        <p:spPr>
          <a:xfrm>
            <a:off x="186612" y="10"/>
            <a:ext cx="9143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